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1" r:id="rId4"/>
    <p:sldId id="262" r:id="rId5"/>
    <p:sldId id="515" r:id="rId6"/>
    <p:sldId id="264" r:id="rId7"/>
    <p:sldId id="265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74" r:id="rId28"/>
    <p:sldId id="475" r:id="rId29"/>
    <p:sldId id="476" r:id="rId30"/>
    <p:sldId id="477" r:id="rId31"/>
    <p:sldId id="478" r:id="rId32"/>
    <p:sldId id="479" r:id="rId33"/>
    <p:sldId id="480" r:id="rId34"/>
    <p:sldId id="481" r:id="rId35"/>
    <p:sldId id="482" r:id="rId36"/>
    <p:sldId id="483" r:id="rId37"/>
    <p:sldId id="484" r:id="rId38"/>
    <p:sldId id="485" r:id="rId39"/>
    <p:sldId id="486" r:id="rId40"/>
    <p:sldId id="487" r:id="rId41"/>
    <p:sldId id="488" r:id="rId42"/>
    <p:sldId id="489" r:id="rId43"/>
    <p:sldId id="490" r:id="rId44"/>
    <p:sldId id="491" r:id="rId45"/>
    <p:sldId id="492" r:id="rId46"/>
    <p:sldId id="493" r:id="rId47"/>
    <p:sldId id="494" r:id="rId48"/>
    <p:sldId id="495" r:id="rId49"/>
    <p:sldId id="496" r:id="rId50"/>
    <p:sldId id="497" r:id="rId51"/>
    <p:sldId id="498" r:id="rId52"/>
    <p:sldId id="499" r:id="rId53"/>
    <p:sldId id="500" r:id="rId54"/>
    <p:sldId id="501" r:id="rId55"/>
    <p:sldId id="502" r:id="rId56"/>
    <p:sldId id="503" r:id="rId57"/>
    <p:sldId id="504" r:id="rId58"/>
    <p:sldId id="505" r:id="rId59"/>
    <p:sldId id="506" r:id="rId60"/>
    <p:sldId id="507" r:id="rId61"/>
    <p:sldId id="508" r:id="rId62"/>
    <p:sldId id="509" r:id="rId63"/>
    <p:sldId id="510" r:id="rId64"/>
    <p:sldId id="511" r:id="rId65"/>
    <p:sldId id="512" r:id="rId66"/>
    <p:sldId id="513" r:id="rId67"/>
    <p:sldId id="514" r:id="rId68"/>
  </p:sldIdLst>
  <p:sldSz cx="10058400" cy="5715000"/>
  <p:notesSz cx="6858000" cy="9144000"/>
  <p:defaultTextStyle>
    <a:defPPr>
      <a:defRPr lang="en-US"/>
    </a:defPPr>
    <a:lvl1pPr marL="0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8562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7123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35685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14246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92808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71370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49931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28493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390" y="126"/>
      </p:cViewPr>
      <p:guideLst>
        <p:guide orient="horz" pos="1800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775355"/>
            <a:ext cx="854964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238500"/>
            <a:ext cx="704088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378562" indent="0" algn="ctr">
              <a:buNone/>
              <a:defRPr/>
            </a:lvl2pPr>
            <a:lvl3pPr marL="757123" indent="0" algn="ctr">
              <a:buNone/>
              <a:defRPr/>
            </a:lvl3pPr>
            <a:lvl4pPr marL="1135685" indent="0" algn="ctr">
              <a:buNone/>
              <a:defRPr/>
            </a:lvl4pPr>
            <a:lvl5pPr marL="1514246" indent="0" algn="ctr">
              <a:buNone/>
              <a:defRPr/>
            </a:lvl5pPr>
            <a:lvl6pPr marL="1892808" indent="0" algn="ctr">
              <a:buNone/>
              <a:defRPr/>
            </a:lvl6pPr>
            <a:lvl7pPr marL="2271370" indent="0" algn="ctr">
              <a:buNone/>
              <a:defRPr/>
            </a:lvl7pPr>
            <a:lvl8pPr marL="2649931" indent="0" algn="ctr">
              <a:buNone/>
              <a:defRPr/>
            </a:lvl8pPr>
            <a:lvl9pPr marL="30284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0054D-2350-46D7-B300-42A217E693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3073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399D-0A44-470B-86C8-E8D58C3243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9327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28866"/>
            <a:ext cx="226314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28866"/>
            <a:ext cx="662178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BC4F8-65DF-49F2-ACDA-B7F95780B3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552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B540F-9375-4542-A9CE-610FE4FCF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0355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3672418"/>
            <a:ext cx="8549640" cy="1135063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2422261"/>
            <a:ext cx="8549640" cy="1250156"/>
          </a:xfrm>
        </p:spPr>
        <p:txBody>
          <a:bodyPr anchor="b"/>
          <a:lstStyle>
            <a:lvl1pPr marL="0" indent="0">
              <a:buNone/>
              <a:defRPr sz="1700"/>
            </a:lvl1pPr>
            <a:lvl2pPr marL="378562" indent="0">
              <a:buNone/>
              <a:defRPr sz="1500"/>
            </a:lvl2pPr>
            <a:lvl3pPr marL="757123" indent="0">
              <a:buNone/>
              <a:defRPr sz="1300"/>
            </a:lvl3pPr>
            <a:lvl4pPr marL="1135685" indent="0">
              <a:buNone/>
              <a:defRPr sz="1200"/>
            </a:lvl4pPr>
            <a:lvl5pPr marL="1514246" indent="0">
              <a:buNone/>
              <a:defRPr sz="1200"/>
            </a:lvl5pPr>
            <a:lvl6pPr marL="1892808" indent="0">
              <a:buNone/>
              <a:defRPr sz="1200"/>
            </a:lvl6pPr>
            <a:lvl7pPr marL="2271370" indent="0">
              <a:buNone/>
              <a:defRPr sz="1200"/>
            </a:lvl7pPr>
            <a:lvl8pPr marL="2649931" indent="0">
              <a:buNone/>
              <a:defRPr sz="1200"/>
            </a:lvl8pPr>
            <a:lvl9pPr marL="302849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2031C-CAB9-4B85-84C7-2011EE7A101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1314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333501"/>
            <a:ext cx="4442460" cy="377163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333501"/>
            <a:ext cx="4442460" cy="377163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077C-E0E7-4D88-ADBF-D66885AEC7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7652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79261"/>
            <a:ext cx="4444207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562" indent="0">
              <a:buNone/>
              <a:defRPr sz="1700" b="1"/>
            </a:lvl2pPr>
            <a:lvl3pPr marL="757123" indent="0">
              <a:buNone/>
              <a:defRPr sz="1500" b="1"/>
            </a:lvl3pPr>
            <a:lvl4pPr marL="1135685" indent="0">
              <a:buNone/>
              <a:defRPr sz="1300" b="1"/>
            </a:lvl4pPr>
            <a:lvl5pPr marL="1514246" indent="0">
              <a:buNone/>
              <a:defRPr sz="1300" b="1"/>
            </a:lvl5pPr>
            <a:lvl6pPr marL="1892808" indent="0">
              <a:buNone/>
              <a:defRPr sz="1300" b="1"/>
            </a:lvl6pPr>
            <a:lvl7pPr marL="2271370" indent="0">
              <a:buNone/>
              <a:defRPr sz="1300" b="1"/>
            </a:lvl7pPr>
            <a:lvl8pPr marL="2649931" indent="0">
              <a:buNone/>
              <a:defRPr sz="1300" b="1"/>
            </a:lvl8pPr>
            <a:lvl9pPr marL="30284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1812396"/>
            <a:ext cx="4444207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279261"/>
            <a:ext cx="4445952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562" indent="0">
              <a:buNone/>
              <a:defRPr sz="1700" b="1"/>
            </a:lvl2pPr>
            <a:lvl3pPr marL="757123" indent="0">
              <a:buNone/>
              <a:defRPr sz="1500" b="1"/>
            </a:lvl3pPr>
            <a:lvl4pPr marL="1135685" indent="0">
              <a:buNone/>
              <a:defRPr sz="1300" b="1"/>
            </a:lvl4pPr>
            <a:lvl5pPr marL="1514246" indent="0">
              <a:buNone/>
              <a:defRPr sz="1300" b="1"/>
            </a:lvl5pPr>
            <a:lvl6pPr marL="1892808" indent="0">
              <a:buNone/>
              <a:defRPr sz="1300" b="1"/>
            </a:lvl6pPr>
            <a:lvl7pPr marL="2271370" indent="0">
              <a:buNone/>
              <a:defRPr sz="1300" b="1"/>
            </a:lvl7pPr>
            <a:lvl8pPr marL="2649931" indent="0">
              <a:buNone/>
              <a:defRPr sz="1300" b="1"/>
            </a:lvl8pPr>
            <a:lvl9pPr marL="30284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1812396"/>
            <a:ext cx="4445952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691DB-BA6D-46F4-9194-F5FC8BB5B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2661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2E47-0056-4D37-B5D4-60BE3AC296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809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C2FD1-AB27-4598-B0F4-11B5BE4FD2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639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227542"/>
            <a:ext cx="3309144" cy="968375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27543"/>
            <a:ext cx="5622925" cy="4877594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195918"/>
            <a:ext cx="3309144" cy="3909219"/>
          </a:xfrm>
        </p:spPr>
        <p:txBody>
          <a:bodyPr/>
          <a:lstStyle>
            <a:lvl1pPr marL="0" indent="0">
              <a:buNone/>
              <a:defRPr sz="1200"/>
            </a:lvl1pPr>
            <a:lvl2pPr marL="378562" indent="0">
              <a:buNone/>
              <a:defRPr sz="1000"/>
            </a:lvl2pPr>
            <a:lvl3pPr marL="757123" indent="0">
              <a:buNone/>
              <a:defRPr sz="800"/>
            </a:lvl3pPr>
            <a:lvl4pPr marL="1135685" indent="0">
              <a:buNone/>
              <a:defRPr sz="700"/>
            </a:lvl4pPr>
            <a:lvl5pPr marL="1514246" indent="0">
              <a:buNone/>
              <a:defRPr sz="700"/>
            </a:lvl5pPr>
            <a:lvl6pPr marL="1892808" indent="0">
              <a:buNone/>
              <a:defRPr sz="700"/>
            </a:lvl6pPr>
            <a:lvl7pPr marL="2271370" indent="0">
              <a:buNone/>
              <a:defRPr sz="700"/>
            </a:lvl7pPr>
            <a:lvl8pPr marL="2649931" indent="0">
              <a:buNone/>
              <a:defRPr sz="700"/>
            </a:lvl8pPr>
            <a:lvl9pPr marL="30284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DD5E1-E424-4C8D-ABCD-ACAB621D5CD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2966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4000500"/>
            <a:ext cx="6035040" cy="472282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510646"/>
            <a:ext cx="6035040" cy="3429000"/>
          </a:xfrm>
        </p:spPr>
        <p:txBody>
          <a:bodyPr/>
          <a:lstStyle>
            <a:lvl1pPr marL="0" indent="0">
              <a:buNone/>
              <a:defRPr sz="2600"/>
            </a:lvl1pPr>
            <a:lvl2pPr marL="378562" indent="0">
              <a:buNone/>
              <a:defRPr sz="2300"/>
            </a:lvl2pPr>
            <a:lvl3pPr marL="757123" indent="0">
              <a:buNone/>
              <a:defRPr sz="2000"/>
            </a:lvl3pPr>
            <a:lvl4pPr marL="1135685" indent="0">
              <a:buNone/>
              <a:defRPr sz="1700"/>
            </a:lvl4pPr>
            <a:lvl5pPr marL="1514246" indent="0">
              <a:buNone/>
              <a:defRPr sz="1700"/>
            </a:lvl5pPr>
            <a:lvl6pPr marL="1892808" indent="0">
              <a:buNone/>
              <a:defRPr sz="1700"/>
            </a:lvl6pPr>
            <a:lvl7pPr marL="2271370" indent="0">
              <a:buNone/>
              <a:defRPr sz="1700"/>
            </a:lvl7pPr>
            <a:lvl8pPr marL="2649931" indent="0">
              <a:buNone/>
              <a:defRPr sz="1700"/>
            </a:lvl8pPr>
            <a:lvl9pPr marL="3028493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4472782"/>
            <a:ext cx="6035040" cy="670718"/>
          </a:xfrm>
        </p:spPr>
        <p:txBody>
          <a:bodyPr/>
          <a:lstStyle>
            <a:lvl1pPr marL="0" indent="0">
              <a:buNone/>
              <a:defRPr sz="1200"/>
            </a:lvl1pPr>
            <a:lvl2pPr marL="378562" indent="0">
              <a:buNone/>
              <a:defRPr sz="1000"/>
            </a:lvl2pPr>
            <a:lvl3pPr marL="757123" indent="0">
              <a:buNone/>
              <a:defRPr sz="800"/>
            </a:lvl3pPr>
            <a:lvl4pPr marL="1135685" indent="0">
              <a:buNone/>
              <a:defRPr sz="700"/>
            </a:lvl4pPr>
            <a:lvl5pPr marL="1514246" indent="0">
              <a:buNone/>
              <a:defRPr sz="700"/>
            </a:lvl5pPr>
            <a:lvl6pPr marL="1892808" indent="0">
              <a:buNone/>
              <a:defRPr sz="700"/>
            </a:lvl6pPr>
            <a:lvl7pPr marL="2271370" indent="0">
              <a:buNone/>
              <a:defRPr sz="700"/>
            </a:lvl7pPr>
            <a:lvl8pPr marL="2649931" indent="0">
              <a:buNone/>
              <a:defRPr sz="700"/>
            </a:lvl8pPr>
            <a:lvl9pPr marL="30284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E6C47-6581-4B8A-8A7E-BF57441063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759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228865"/>
            <a:ext cx="905256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333501"/>
            <a:ext cx="9052560" cy="377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5204354"/>
            <a:ext cx="23469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5204354"/>
            <a:ext cx="31851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5204354"/>
            <a:ext cx="23469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4A5877-26FB-4625-ADFA-80FE054D9C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9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5pPr>
      <a:lvl6pPr marL="378562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6pPr>
      <a:lvl7pPr marL="757123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7pPr>
      <a:lvl8pPr marL="1135685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8pPr>
      <a:lvl9pPr marL="1514246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283921" indent="-283921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615163" indent="-236601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rgbClr val="000066"/>
          </a:solidFill>
          <a:latin typeface="+mn-lt"/>
          <a:cs typeface="+mn-cs"/>
        </a:defRPr>
      </a:lvl2pPr>
      <a:lvl3pPr marL="946404" indent="-189281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  <a:cs typeface="+mn-cs"/>
        </a:defRPr>
      </a:lvl3pPr>
      <a:lvl4pPr marL="1324966" indent="-189281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0066"/>
          </a:solidFill>
          <a:latin typeface="+mn-lt"/>
          <a:cs typeface="+mn-cs"/>
        </a:defRPr>
      </a:lvl4pPr>
      <a:lvl5pPr marL="1703527" indent="-189281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5pPr>
      <a:lvl6pPr marL="2082089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6pPr>
      <a:lvl7pPr marL="2460650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7pPr>
      <a:lvl8pPr marL="2839212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8pPr>
      <a:lvl9pPr marL="3217774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8562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7123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5685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4246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92808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71370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49931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28493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411" name="Rectangle 8"/>
          <p:cNvSpPr>
            <a:spLocks noChangeArrowheads="1"/>
          </p:cNvSpPr>
          <p:nvPr/>
        </p:nvSpPr>
        <p:spPr bwMode="auto">
          <a:xfrm>
            <a:off x="1823085" y="4517762"/>
            <a:ext cx="6475095" cy="30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(Arabic text with English Translation Urdu &amp; English Transliteration)</a:t>
            </a:r>
          </a:p>
        </p:txBody>
      </p:sp>
      <p:sp>
        <p:nvSpPr>
          <p:cNvPr id="1681412" name="Rectangle 5"/>
          <p:cNvSpPr>
            <a:spLocks noChangeArrowheads="1"/>
          </p:cNvSpPr>
          <p:nvPr/>
        </p:nvSpPr>
        <p:spPr bwMode="auto">
          <a:xfrm>
            <a:off x="1257300" y="4751479"/>
            <a:ext cx="7543800" cy="52272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00" b="1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 any errors / comments please write to: duas.org@gmail.com</a:t>
            </a:r>
            <a:endParaRPr lang="en-US" sz="1000" b="1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Kindly recite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Sura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E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Fatiha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for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Marhumeen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of all those who have worked towards making this small work possible</a:t>
            </a:r>
            <a:r>
              <a:rPr lang="en-US" sz="1000" b="1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.</a:t>
            </a:r>
            <a:endParaRPr lang="en-US" sz="1000" b="1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C98CC0-5AAC-4D6E-AEC3-8E42CAC74FC1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6296" y="1671322"/>
            <a:ext cx="7988368" cy="28464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12" tIns="37856" rIns="75712" bIns="37856">
            <a:spAutoFit/>
          </a:bodyPr>
          <a:lstStyle/>
          <a:p>
            <a:pPr algn="ctr"/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It is narrated in </a:t>
            </a:r>
            <a:r>
              <a:rPr lang="en-US" sz="2000" b="1" i="0" dirty="0" err="1">
                <a:solidFill>
                  <a:schemeClr val="tx2"/>
                </a:solidFill>
                <a:effectLst/>
                <a:latin typeface="Lato"/>
              </a:rPr>
              <a:t>Kafi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, through a chain of narrators, from </a:t>
            </a:r>
            <a:r>
              <a:rPr lang="en-US" sz="2000" b="1" i="0" dirty="0" err="1">
                <a:solidFill>
                  <a:schemeClr val="tx2"/>
                </a:solidFill>
                <a:effectLst/>
                <a:latin typeface="Lato"/>
              </a:rPr>
              <a:t>Furaat</a:t>
            </a:r>
            <a:endParaRPr lang="en-US" sz="2000" b="1" i="0" dirty="0">
              <a:solidFill>
                <a:schemeClr val="tx2"/>
              </a:solidFill>
              <a:effectLst/>
              <a:latin typeface="Lato"/>
            </a:endParaRPr>
          </a:p>
          <a:p>
            <a:pPr algn="ctr"/>
            <a:endParaRPr lang="en-US" sz="2000" b="1" dirty="0">
              <a:solidFill>
                <a:schemeClr val="tx2"/>
              </a:solidFill>
              <a:latin typeface="Lato"/>
            </a:endParaRPr>
          </a:p>
          <a:p>
            <a:pPr algn="ctr"/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 Ibn al-</a:t>
            </a:r>
            <a:r>
              <a:rPr lang="en-US" sz="2000" b="1" i="0" dirty="0" err="1">
                <a:solidFill>
                  <a:schemeClr val="tx2"/>
                </a:solidFill>
                <a:effectLst/>
                <a:latin typeface="Lato"/>
              </a:rPr>
              <a:t>Ahnaf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, who narrates from Imam Sadiq (</a:t>
            </a:r>
            <a:r>
              <a:rPr lang="en-US" sz="2000" b="1" i="0" dirty="0" err="1">
                <a:solidFill>
                  <a:schemeClr val="tx2"/>
                </a:solidFill>
                <a:effectLst/>
                <a:latin typeface="Lato"/>
              </a:rPr>
              <a:t>a.s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.) that he (</a:t>
            </a:r>
            <a:r>
              <a:rPr lang="en-US" sz="2000" b="1" i="0" dirty="0" err="1">
                <a:solidFill>
                  <a:schemeClr val="tx2"/>
                </a:solidFill>
                <a:effectLst/>
                <a:latin typeface="Lato"/>
              </a:rPr>
              <a:t>a.s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.)</a:t>
            </a:r>
          </a:p>
          <a:p>
            <a:pPr algn="ctr"/>
            <a:endParaRPr lang="en-US" sz="2000" b="1" dirty="0">
              <a:solidFill>
                <a:schemeClr val="tx2"/>
              </a:solidFill>
              <a:latin typeface="Lato"/>
            </a:endParaRPr>
          </a:p>
          <a:p>
            <a:pPr algn="ctr"/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 said, You may neglect to do anything, but never neglect saying </a:t>
            </a:r>
          </a:p>
          <a:p>
            <a:pPr algn="ctr"/>
            <a:endParaRPr lang="en-US" sz="2000" b="1" dirty="0">
              <a:solidFill>
                <a:schemeClr val="tx2"/>
              </a:solidFill>
              <a:latin typeface="Lato"/>
            </a:endParaRPr>
          </a:p>
          <a:p>
            <a:pPr algn="ctr"/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the following  prayer in mornings and </a:t>
            </a:r>
            <a:r>
              <a:rPr lang="en-US" sz="2000" b="1" i="0" dirty="0" smtClean="0">
                <a:solidFill>
                  <a:schemeClr val="tx2"/>
                </a:solidFill>
                <a:effectLst/>
                <a:latin typeface="Lato"/>
              </a:rPr>
              <a:t>evenings</a:t>
            </a:r>
          </a:p>
          <a:p>
            <a:pPr algn="ctr"/>
            <a:endParaRPr lang="en-US" sz="2000" b="1" i="0" dirty="0" smtClean="0">
              <a:solidFill>
                <a:schemeClr val="tx2"/>
              </a:solidFill>
              <a:effectLst/>
              <a:latin typeface="Lato"/>
            </a:endParaRPr>
          </a:p>
          <a:p>
            <a:pPr algn="ctr"/>
            <a:r>
              <a:rPr lang="en-US" sz="2000" b="1" i="0" dirty="0" smtClean="0">
                <a:solidFill>
                  <a:schemeClr val="tx2"/>
                </a:solidFill>
                <a:effectLst/>
                <a:latin typeface="Lato"/>
              </a:rPr>
              <a:t>Ref 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Al-</a:t>
            </a:r>
            <a:r>
              <a:rPr lang="en-US" sz="2000" b="1" i="0" dirty="0" err="1">
                <a:solidFill>
                  <a:schemeClr val="tx2"/>
                </a:solidFill>
                <a:effectLst/>
                <a:latin typeface="Lato"/>
              </a:rPr>
              <a:t>Kaafi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, </a:t>
            </a:r>
            <a:r>
              <a:rPr lang="en-US" sz="2000" b="1" i="0" dirty="0" smtClean="0">
                <a:solidFill>
                  <a:schemeClr val="tx2"/>
                </a:solidFill>
                <a:effectLst/>
                <a:latin typeface="Lato"/>
              </a:rPr>
              <a:t>vol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. 2, p. 529, “The Book of Supplications</a:t>
            </a:r>
            <a:r>
              <a:rPr lang="en-US" sz="2000" b="1" i="0" dirty="0" smtClean="0">
                <a:solidFill>
                  <a:schemeClr val="tx2"/>
                </a:solidFill>
                <a:effectLst/>
                <a:latin typeface="Lato"/>
              </a:rPr>
              <a:t>”</a:t>
            </a:r>
            <a:endParaRPr lang="en-US" sz="2000" b="0" i="0" dirty="0">
              <a:solidFill>
                <a:schemeClr val="tx2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6981257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إِنِّي أَصْبَحْتُ أَبْرَأُ إِلَيْكَ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I disavow in Your presence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inni asbahtu abra'u ilayka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247116" y="3881330"/>
            <a:ext cx="5221301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 میں نے صبح کی ہے کہ تیرے سامنے بیزاری کرتا ہوں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22D4E9-34E8-4520-A853-1193CC392960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52124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هٰذَا ٱلْيَوْمِ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791472" y="3191809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on this day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fi hadha alyawmi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4370293" y="4094428"/>
            <a:ext cx="97494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آج کے دن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173425-EACF-41B7-A571-4716026C148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7626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هٰذَا ٱلصَّبَاحِ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791472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in this morning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fi hadha alssabahi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4131802" y="3959958"/>
            <a:ext cx="1398140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آج کی صبح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A85A7E-C6A7-46CB-BFCB-924E35E14A31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2563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مِمَّنْ نَحْنُ بَيْنَ ظَهْرَانيْهِمْ مِنَ ٱلْمُشْرِكِينَ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791472" y="3149040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the polytheists we live among them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mimman nahnu bayna zahranihim min almushrikina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769695" y="4094428"/>
            <a:ext cx="417614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  سے کہ جن کے درمیان ہم ہیں یعنی مشرک لوگ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012B37-ADE8-44B2-9BD1-6944976DD6A3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73785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وَمِمَّا كَانُوا يَعْبُدُونَ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(disavow) what they are worshipping.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wa mimma kanu ya`buduna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204108" y="4094428"/>
            <a:ext cx="3307316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وہ بُت جن کی وہ پرستش کرتے ہیں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4411D6-FA18-444A-A14B-D520A9DCBA36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30866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إِنَّهُمْ كَانُوا قَوْمَ سَوْءٍ فَاسِقِينَ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Truly, they were a people given to evil, a rebellious people.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innahum kanu qawma saw'in fasiqina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435743" y="4094428"/>
            <a:ext cx="284404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کیونکہ وہ بُرے اور بدکار لوگ ہیں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A777CE-1202-4826-89F6-96575172CB8D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5400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ٱجْعَلْ مَا أَنْزَلْتَ مِنَ ٱلسَّمَاءِ إِلَىٰ ٱلأَرْضِ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16491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cause what You have brought down from the heavens to the earth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allahumma ij`al ma anzalta min alssama'i ila al-ardi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478749" y="4094428"/>
            <a:ext cx="4758034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جو کچھ تو نے آسمان سے زمین پر نازل کیا ہے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56CDA0-B91E-4FE9-A9CC-935380A9C674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67300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هٰذَا ٱلصَّبَاحِ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740877" y="3218703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in this morning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83149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fi hadha alssabahi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4317394" y="4094428"/>
            <a:ext cx="1080744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آج کی صبح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0DF976-408D-4820-8BFB-2CC49C7B561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4961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هٰذَا ٱلْيَوْمِ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791472" y="3080419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on this day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fi hadha alyawmi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4211596" y="4094428"/>
            <a:ext cx="1292340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آج کے دن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D3F45A-9BA8-4EBD-8CCC-241B2B6E74F9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3216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بَرَكَةً عَلَىٰ أَوْ لِيَائِكَ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to be blessing for Your saints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barakatan `ala awliya'ika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403122" y="3933064"/>
            <a:ext cx="300114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اسے اپنے دوسوتوں کے لئے برکت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6BDFA7-55F5-4576-BD7E-EE4EEBA14768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296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348731" y="2764129"/>
            <a:ext cx="8928847" cy="1299146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6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إِنِّي أَصْبَحْتُ أَسْتَغْفِرُكَ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 rot="10800000" flipV="1">
            <a:off x="52896" y="3796480"/>
            <a:ext cx="9224682" cy="572372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s-ES" sz="1800" i="1" dirty="0" err="1">
                <a:solidFill>
                  <a:srgbClr val="0070C0"/>
                </a:solidFill>
                <a:ea typeface="MS Mincho" pitchFamily="49" charset="-128"/>
              </a:rPr>
              <a:t>allahumma</a:t>
            </a:r>
            <a:r>
              <a:rPr lang="es-ES" sz="1800" i="1" dirty="0">
                <a:solidFill>
                  <a:srgbClr val="0070C0"/>
                </a:solidFill>
                <a:ea typeface="MS Mincho" pitchFamily="49" charset="-128"/>
              </a:rPr>
              <a:t> </a:t>
            </a:r>
            <a:r>
              <a:rPr lang="es-ES" sz="1800" i="1" dirty="0" err="1">
                <a:solidFill>
                  <a:srgbClr val="0070C0"/>
                </a:solidFill>
                <a:ea typeface="MS Mincho" pitchFamily="49" charset="-128"/>
              </a:rPr>
              <a:t>inni</a:t>
            </a:r>
            <a:r>
              <a:rPr lang="es-ES" sz="1800" i="1" dirty="0">
                <a:solidFill>
                  <a:srgbClr val="0070C0"/>
                </a:solidFill>
                <a:ea typeface="MS Mincho" pitchFamily="49" charset="-128"/>
              </a:rPr>
              <a:t> </a:t>
            </a:r>
            <a:r>
              <a:rPr lang="es-ES" sz="1800" i="1" dirty="0" err="1">
                <a:solidFill>
                  <a:srgbClr val="0070C0"/>
                </a:solidFill>
                <a:ea typeface="MS Mincho" pitchFamily="49" charset="-128"/>
              </a:rPr>
              <a:t>asbahtu</a:t>
            </a:r>
            <a:r>
              <a:rPr lang="es-ES" sz="1800" i="1" dirty="0">
                <a:solidFill>
                  <a:srgbClr val="0070C0"/>
                </a:solidFill>
                <a:ea typeface="MS Mincho" pitchFamily="49" charset="-128"/>
              </a:rPr>
              <a:t> </a:t>
            </a:r>
            <a:r>
              <a:rPr lang="es-ES" sz="1800" i="1" dirty="0" err="1">
                <a:solidFill>
                  <a:srgbClr val="0070C0"/>
                </a:solidFill>
                <a:ea typeface="MS Mincho" pitchFamily="49" charset="-128"/>
              </a:rPr>
              <a:t>astaghfiruka</a:t>
            </a:r>
            <a:endParaRPr lang="es-ES" sz="1800" i="1" dirty="0">
              <a:solidFill>
                <a:srgbClr val="0070C0"/>
              </a:solidFill>
              <a:ea typeface="MS Mincho" pitchFamily="49" charset="-128"/>
            </a:endParaRPr>
          </a:p>
          <a:p>
            <a:pPr marL="283921" indent="-283921" eaLnBrk="1" hangingPunct="1">
              <a:defRPr/>
            </a:pPr>
            <a:endParaRPr lang="en-US" sz="18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687556" name="Subtitle 4"/>
          <p:cNvSpPr txBox="1">
            <a:spLocks/>
          </p:cNvSpPr>
          <p:nvPr/>
        </p:nvSpPr>
        <p:spPr bwMode="auto">
          <a:xfrm>
            <a:off x="623500" y="4368852"/>
            <a:ext cx="8379311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83921" indent="-283921" algn="ctr" eaLnBrk="1" hangingPunct="1">
              <a:defRPr/>
            </a:pPr>
            <a:r>
              <a:rPr lang="en-US" sz="2000" dirty="0">
                <a:solidFill>
                  <a:srgbClr val="0070C0"/>
                </a:solidFill>
                <a:ea typeface="MS Mincho" pitchFamily="49" charset="-128"/>
              </a:rPr>
              <a:t>O Allah, I implore for You forgiveness</a:t>
            </a:r>
            <a:endParaRPr lang="en-US" sz="20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9C1CEE-9B92-4409-B46F-C1C0B9983267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81936" y="896628"/>
            <a:ext cx="7015989" cy="22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12" tIns="37856" rIns="75712" bIns="37856">
            <a:spAutoFit/>
          </a:bodyPr>
          <a:lstStyle/>
          <a:p>
            <a:pPr algn="ctr"/>
            <a:r>
              <a:rPr lang="pt-BR" sz="3600" dirty="0">
                <a:solidFill>
                  <a:srgbClr val="0070C0"/>
                </a:solidFill>
              </a:rPr>
              <a:t>Imam Mahdi(ajtfs) related </a:t>
            </a:r>
            <a:r>
              <a:rPr lang="pt-BR" sz="3600" dirty="0" smtClean="0">
                <a:solidFill>
                  <a:srgbClr val="0070C0"/>
                </a:solidFill>
              </a:rPr>
              <a:t>Dua Recited in Morning and Evening from Imam Sadiq(as)</a:t>
            </a:r>
            <a:r>
              <a:rPr lang="pt-BR" sz="3600" dirty="0">
                <a:solidFill>
                  <a:srgbClr val="0070C0"/>
                </a:solidFill>
              </a:rPr>
              <a:t/>
            </a:r>
            <a:br>
              <a:rPr lang="pt-BR" sz="36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66857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وَعِقَاباً عَلَىٰ أَعْدَائِكَ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punishment poured on Your enemies.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s-ES" sz="2000" i="1">
                <a:solidFill>
                  <a:srgbClr val="0070C0"/>
                </a:solidFill>
                <a:ea typeface="MS Mincho" pitchFamily="49" charset="-128"/>
              </a:rPr>
              <a:t>wa `iqaban `ala a`da'ika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225190" y="3942028"/>
            <a:ext cx="335700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ااور اپنے دشمنوں کے لئے سزا قرار دے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3153AF-8C70-4BA5-825C-7C87B174E15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5048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وَالِ مَنْ وَالاَكَ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accede to those who are loyal to You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wali man walaka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721044" y="3881330"/>
            <a:ext cx="436529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دوست رکھ اُسے جو تجھ سے دوستی کرے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2228D6-6C58-4CDB-9780-850A27D058F2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9437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وَعَادِ مَنْ عَادَاكَ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feud with those who act hostilely towards You.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`adi man `adaka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97508" y="3881330"/>
            <a:ext cx="3520516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دشمن رکھ اُسے جو تجھ سے دشمنی کرے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D9604B-6E28-415B-AE80-CADC1AA14641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26054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ٱخْتِمْ لِي بِٱلأَمْنِ وَٱلإِيـمَانِ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seal my affairs with security and faith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ikhtim li bil-amni wal-imani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710384" y="3881330"/>
            <a:ext cx="4294765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ہر طلوع ہونے والے سورج کو میرے لئے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A9694F-7B91-476B-9D01-D90780E8BE82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75629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كُلَّمَا طَلَعَتْ شَمْسٌ أَوْ غَرَبَتْ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whenever the sun rises or sets.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kullama tala`at shamsun aw gharabat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746637" y="3922706"/>
            <a:ext cx="2565126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امن و امان کے ساتھ غروب کر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8C3BA4-86ED-4D42-B245-8BA484303A2F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519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ٱغْفِرْ لِي وَلِوَالِدَيَّ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68358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forgive me and my parents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ighfir li wa liwalidayya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844234" y="3944083"/>
            <a:ext cx="4027064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مجھے اور میرے والدین کو بخش دے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B8D015-CE4A-4E5B-B34F-1DB25FD6A632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86089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وَٱرْحَمْهُمَا كَمَا رَبَّيَانِي صَغِيراً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have mercy upon them as they have cherished me in my childhood.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warhamhuma kama rabbayani saghiran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737075" y="3968922"/>
            <a:ext cx="433323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رحم فرما ان پر کہ انہوں نے مجھے بچپن میں پالا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4F048B-FB5B-4BDD-AEF1-E83F52F6ACF9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552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ٱغْفِرْ لِلْمُؤْمِنِينَ وَٱلْمُؤْمِنَاتِ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forgive the believing men and women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ighfir lilmu'minina walmu'minati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46212" y="3881330"/>
            <a:ext cx="362310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بخش دے مومنوں اور مومنات کو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4B8010-0519-47BF-9144-A603E41BA88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6416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وَٱلْمُسْلِمِينَ وَٱلْمُسْلِمَاتِ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the Muslim men and women,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320389" y="481090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walmuslimina walmuslimati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730937" y="3879291"/>
            <a:ext cx="2345514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مسلموں اور مسلمات کو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03C4CB-4A9D-4226-8259-FCFA811D10F3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5755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ٱلأَحْيَاءِ مِنْهُمْ وَٱلأَمْوَاتِ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both the alive and the dead.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al-ahya'i minhum wal-amwati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415705" y="3881330"/>
            <a:ext cx="288412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جو ان میں سے زندہ اور مردہ ہیں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B24D82-99AD-42FF-AE97-D9BEE9D11D94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6831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5895" y="1524001"/>
            <a:ext cx="7229475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7600" kern="1200" dirty="0" err="1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903495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2400" kern="1200" dirty="0" err="1">
                <a:solidFill>
                  <a:srgbClr val="0070C0"/>
                </a:solidFill>
                <a:ea typeface="MS Mincho" pitchFamily="49" charset="-128"/>
              </a:rPr>
              <a:t>Alláh</a:t>
            </a: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</a:t>
            </a:r>
          </a:p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1685508" name="Subtitle 4"/>
          <p:cNvSpPr txBox="1">
            <a:spLocks/>
          </p:cNvSpPr>
          <p:nvPr/>
        </p:nvSpPr>
        <p:spPr bwMode="auto">
          <a:xfrm>
            <a:off x="1508760" y="4254500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400" b="1" i="1" dirty="0">
                <a:solidFill>
                  <a:srgbClr val="002060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626423-CE9B-4621-93F0-AED99A4BC04E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5302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إِنَّكَ تَعْلَمُ مُنْقَلَبَهُمْ وَمَثْوَاهُمْ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You do know their place of returning and their place of rest.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innaka ta`lamu munqalabahum wa mathwahum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403650" y="3904776"/>
            <a:ext cx="500008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بیشک تو ان کے حرکت کرنے اور ٹہرنے کی جگہ کو جانتا ہے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F646C-9A06-479B-8C10-D7FF76E2324E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132854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ٱحْفَظْ إِمَامَ ٱلْمُسْلِمِينَ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safeguard the leader of Muslims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ihfaz imama almuslimina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760878" y="3881330"/>
            <a:ext cx="419377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حفاظت کر مسلمانوں کے امام کی سلامتی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58A0E6-1182-4D8E-AC3A-A63C53720944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31913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بِحِفْظِ ٱلإِيـمَانِ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with the protection of faith,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775044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bihifzi al-imani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4236684" y="3852381"/>
            <a:ext cx="1334020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ایمان کے ساتھ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5D3727-7539-411D-88BD-E61441BCFA0D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21985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وَٱنْصُرْهُ نَصْراً عَزِيزاً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help him with powerful help,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wansurhu nasran `azizan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295722" y="3986852"/>
            <a:ext cx="3215944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اس کی مدد فرما زبردست قوت سے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99F49C-01B8-4AA2-9FBF-9593E74F045B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76219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وَٱفْتَحْ لَهُ فَتْحاً يَسِيراً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grant him easy victory,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waftah lahu fathan yasiran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195291" y="3881330"/>
            <a:ext cx="3082895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اسے کامیابی دے آسانی کے ساتھ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6575F7-19D1-47B1-8BB2-BC450E51BDDF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535238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وَٱجْعَلْ لَهُ وَلَنَا مِنْ لَدُنْكَ سُلْطَاناً نَصِيراً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grant him and us from Your presence a sustaining power.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waj`al lahu wa lana min ladunka sultanan nasiran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1998091" y="4013745"/>
            <a:ext cx="5811206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اس کے اور ہمارے لئے اپنی طرف سے مدد کرنے والا قاہر بھیج دے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84E14-6A7A-456A-9751-CF201C3D0210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84994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ٱلْعَنْ فُلاَناً وَفُلاَناً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curse so-and-so and so-and-so­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il`an fulanan wa fulanan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467210" y="3959957"/>
            <a:ext cx="2709395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لعنت کر فلاں فلاں پر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444E10-59E9-4570-ABEB-6DED3D9460C7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90983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وَٱلْفِرَقَ ٱلْمُخْتَلِفَةَ عَلَىٰ رَسُولِكَ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as well as the factions that have dissented from Your Messenger,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walfiraqa almukhtalifata `ala rasulika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255910" y="3986852"/>
            <a:ext cx="3167855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ان گروں پر جنہوں نے اختلاف کیا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408F8E-A322-4BE9-BCE1-93FB504AEB14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683666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وَوُلاَةِ ٱلأَمْرِ بَعْدَ رَسُولِكَ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from the men of authority after Your Messenger,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wa wulati al-amri ba`da rasulika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276878" y="4086833"/>
            <a:ext cx="4767331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تیرے رسول سے تیرے رسول کے بعد والیان امر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96E4F3-5601-410F-A56E-1EAF3CC6D3B2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620190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وَٱلأَئِمَّةِ مِنْ بَعْدِهِ وَشِيعَتِهِمْ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from the leaders who came after him, and from their partisans.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wal-a'immati min ba`dihi wa shi`atihim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590663" y="3986852"/>
            <a:ext cx="4498346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اماموں سے اور ان کے شیعوں سے میں سوال کرتا ہوں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E1B04-F65F-4B7E-AE43-F15CF518CA8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8132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5895" y="1524001"/>
            <a:ext cx="7229475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الرَّحْمَنِ الرَّحِيمِ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950763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2400" kern="1200" dirty="0" err="1">
                <a:solidFill>
                  <a:srgbClr val="0070C0"/>
                </a:solidFill>
                <a:ea typeface="MS Mincho" pitchFamily="49" charset="-128"/>
              </a:rPr>
              <a:t>Alláh</a:t>
            </a: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1686532" name="Subtitle 4"/>
          <p:cNvSpPr txBox="1">
            <a:spLocks/>
          </p:cNvSpPr>
          <p:nvPr/>
        </p:nvSpPr>
        <p:spPr bwMode="auto">
          <a:xfrm>
            <a:off x="1508760" y="4254500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400" b="1" i="1" dirty="0">
                <a:solidFill>
                  <a:srgbClr val="002060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D90FDC-E909-4295-80E8-0483FBA38110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76478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وَأَسْأَلُكَ ٱلزِّيَادَةَ مِنْ فَضْلِكَ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also beseech You from more favor,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sv-SE" sz="2000" i="1">
                <a:solidFill>
                  <a:srgbClr val="0070C0"/>
                </a:solidFill>
                <a:ea typeface="MS Mincho" pitchFamily="49" charset="-128"/>
              </a:rPr>
              <a:t>wa as'aluka alzziyadata min fadlika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50577" y="3897205"/>
            <a:ext cx="3560590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میں سوال کرتا ہوں تیرے فضل میں اضافے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9D4210-A88F-4FC9-AF7D-1E91745774A3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276260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وَٱلإِقْرَارَ بِمَا جَاءَ بِهِ مِنْ عِنْدِكَ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acknowledgement of what has come from You,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wal-iqrara bima ja'a bihi min `indika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583450" y="4004781"/>
            <a:ext cx="4512774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اس کے اقرار کا جو پیغمبر تیری طرف سے لے آئے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9A684A-16FC-4032-AED7-7A4CEE8B1512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821566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وَٱلتَّسْلِيمَ لأَمْرِكَ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submission to Your decree,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walttaslima li'amrika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591739" y="3959958"/>
            <a:ext cx="2496196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تیرے امر کے آگے جھکنے کا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A559B6-5610-4340-9503-0AEE6ADBFC72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311253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وَٱلْمُحَافَظَةَ عَلَىٰ مَا أَمَرْتَ بِهِ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steadfastness in what You have ordered of.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10903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walmuhafazata `ala ma amarta bihi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11990" y="3977887"/>
            <a:ext cx="378340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جو حکم تو نے دیا اس پر کار بند رہنے کا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56C6D-38E9-43A2-9DE6-21CA7615D804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60554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لاَ أَبْتَغِي بِهِ بَدَلًا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neither intend to find another alternative than it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la abtaghi bihi badalan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253506" y="3977887"/>
            <a:ext cx="317266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میں اس کے بجائے اور کچھ نہیں چاہتا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8EEEE2-1CCF-40B8-98BA-C756506E6A9C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195688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أَشْتَرِي بِهِ ثَمَناً قَلِيلًا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nor do I take a mean price in exchange for it.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la ashtari bihi thamanan qalilan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330186" y="4018575"/>
            <a:ext cx="3147015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نہ کم تر چیز کے بدلے اسے بیچتا ہوں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06AD5-D9B9-440C-9EF8-96943D4611A8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56990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ٱهْدِنِي فِيمَنْ هَدَيْتَ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(please) guide me among those whom You guide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ihdini fiman hadayta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608000" y="3986851"/>
            <a:ext cx="4427814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معبود! جن کو تو نے ہدایت دی مجھ کو ان میں رکھ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4559B1-D950-43AF-A374-07A2F9C47CCA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27285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وَقِنِي شَرَّ مَا قَضَيْتَ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save me from the evil of what You have decided,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wa qini sharra ma qadayta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347490" y="3933064"/>
            <a:ext cx="291297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مجھے اپنی قضا کی سختی سے بچا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A2709B-6891-4CC6-B8B9-2B80E9F71E1A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33894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إِنَّكَ تَقْضِي وَلاَ يُقْضىٰ عَلَيْكَ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for You decree and no one can decree against Your decree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innaka taqdi wa la yuqda `alayka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146928" y="4094428"/>
            <a:ext cx="5421676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کیونکہ تو فیصلے کرتا ہے تیرے لیے کوئی بھی فیصلہ نہیں کرسکتا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8DF385-1E82-4356-B904-42FBAF3564B8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7507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يُذَلُّ مَنْ وَالَيْتَ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no humiliation will ever afflict one whom You support.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de-DE" sz="2000" i="1">
                <a:solidFill>
                  <a:srgbClr val="0070C0"/>
                </a:solidFill>
                <a:ea typeface="MS Mincho" pitchFamily="49" charset="-128"/>
              </a:rPr>
              <a:t>wa la yudhallu man walayta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568760" y="3986851"/>
            <a:ext cx="466986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تجھ سے محبت کرنے والا کبھی بھی ذلیل نہیں ہوسکتا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33C86B-892A-4323-B562-75D0422F72D1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71884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51012" y="1414314"/>
            <a:ext cx="8928847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إِنِّي أَصْبَحْتُ أَسْتَغْفِرُكَ</a:t>
            </a:r>
            <a:endParaRPr lang="ar-SA" sz="6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385483" y="2840186"/>
            <a:ext cx="9224682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1800" kern="1200" dirty="0">
                <a:solidFill>
                  <a:srgbClr val="0070C0"/>
                </a:solidFill>
                <a:ea typeface="MS Mincho" pitchFamily="49" charset="-128"/>
              </a:rPr>
              <a:t>O Allah, I implore for You forgiveness</a:t>
            </a:r>
          </a:p>
          <a:p>
            <a:pPr marL="283921" indent="-283921" eaLnBrk="1" hangingPunct="1">
              <a:defRPr/>
            </a:pPr>
            <a:endParaRPr lang="en-US" sz="1800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283921" indent="-283921" eaLnBrk="1" hangingPunct="1">
              <a:defRPr/>
            </a:pPr>
            <a:endParaRPr lang="en-US" sz="1800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Jameel Noori Nastaleeq"/>
              </a:rPr>
              <a:t>اے معبود میں نے صبح کی  تجھ سے مغفرت چاہتا ہوں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87556" name="Subtitle 4"/>
          <p:cNvSpPr txBox="1">
            <a:spLocks/>
          </p:cNvSpPr>
          <p:nvPr/>
        </p:nvSpPr>
        <p:spPr bwMode="auto">
          <a:xfrm>
            <a:off x="623500" y="4368852"/>
            <a:ext cx="8379311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s-ES" sz="2000" i="1" dirty="0" err="1">
                <a:solidFill>
                  <a:srgbClr val="0070C0"/>
                </a:solidFill>
                <a:ea typeface="MS Mincho" pitchFamily="49" charset="-128"/>
              </a:rPr>
              <a:t>allahumma</a:t>
            </a:r>
            <a:r>
              <a:rPr lang="es-ES" sz="2000" i="1" dirty="0">
                <a:solidFill>
                  <a:srgbClr val="0070C0"/>
                </a:solidFill>
                <a:ea typeface="MS Mincho" pitchFamily="49" charset="-128"/>
              </a:rPr>
              <a:t> </a:t>
            </a:r>
            <a:r>
              <a:rPr lang="es-ES" sz="2000" i="1" dirty="0" err="1">
                <a:solidFill>
                  <a:srgbClr val="0070C0"/>
                </a:solidFill>
                <a:ea typeface="MS Mincho" pitchFamily="49" charset="-128"/>
              </a:rPr>
              <a:t>inni</a:t>
            </a:r>
            <a:r>
              <a:rPr lang="es-ES" sz="2000" i="1" dirty="0">
                <a:solidFill>
                  <a:srgbClr val="0070C0"/>
                </a:solidFill>
                <a:ea typeface="MS Mincho" pitchFamily="49" charset="-128"/>
              </a:rPr>
              <a:t> </a:t>
            </a:r>
            <a:r>
              <a:rPr lang="es-ES" sz="2000" i="1" dirty="0" err="1">
                <a:solidFill>
                  <a:srgbClr val="0070C0"/>
                </a:solidFill>
                <a:ea typeface="MS Mincho" pitchFamily="49" charset="-128"/>
              </a:rPr>
              <a:t>asbahtu</a:t>
            </a:r>
            <a:r>
              <a:rPr lang="es-ES" sz="2000" i="1" dirty="0">
                <a:solidFill>
                  <a:srgbClr val="0070C0"/>
                </a:solidFill>
                <a:ea typeface="MS Mincho" pitchFamily="49" charset="-128"/>
              </a:rPr>
              <a:t> </a:t>
            </a:r>
            <a:r>
              <a:rPr lang="es-ES" sz="2000" i="1" dirty="0" err="1">
                <a:solidFill>
                  <a:srgbClr val="0070C0"/>
                </a:solidFill>
                <a:ea typeface="MS Mincho" pitchFamily="49" charset="-128"/>
              </a:rPr>
              <a:t>astaghfiruka</a:t>
            </a:r>
            <a:endParaRPr lang="es-ES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9C1CEE-9B92-4409-B46F-C1C0B9983267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27035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تَبَارَكْتَ وَتَعَالَيْتَ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Blessed by You and exalted by You.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tabarakta wa ta`alayta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771571" y="4094428"/>
            <a:ext cx="2172390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 با برکت اور بلند تر ہے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9CEFA-862C-4523-96FC-3CF32330E957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9288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سُبْحَانَكَ رَبَّ ٱلْبَيْتِ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Glory be to You, O Lord of the House.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subhanaka rabba albayti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546054" y="3968922"/>
            <a:ext cx="258756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 پاک ہے، اے کعبہ کے مالک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6BB5CC-FDBA-4013-8B99-EF8C7355D40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37485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تَقَبَّلْ مِنِّي دُعَائِي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Accept my prayer.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taqabbal minni du`a'i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4179378" y="3924098"/>
            <a:ext cx="170431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میری دعا قبول فرما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796E6C-2FD3-451E-AC70-6C6C97B5608A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559918"/>
      </p:ext>
    </p:extLst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تَقَرَّبْتُ بِهِ إِلَيْكَ مِنْ خَيْرٍ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As for whatever virtuous item through which I have sought nearness to You,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sv-SE" sz="2000" i="1">
                <a:solidFill>
                  <a:srgbClr val="0070C0"/>
                </a:solidFill>
                <a:ea typeface="MS Mincho" pitchFamily="49" charset="-128"/>
              </a:rPr>
              <a:t>wa ma taqarrabtu bihi ilayka min khayrin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343570" y="4094428"/>
            <a:ext cx="302839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جو نیکی لے کر تیرے قریب ہوا ہوں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443C53-CB15-48D3-8A21-F3010AF157DC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50795"/>
      </p:ext>
    </p:extLst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فَضَاعِفْهُ لِي أَضْعَافاً كَثِيرَةً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941294" y="2857500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(please) double it for me many folds.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fada`ifhu li ad`afan kathiratan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37308" y="3944243"/>
            <a:ext cx="398378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اسے میرے حق میں بڑھادے ، بہت زیادہ بڑھادے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DD87B-1B50-4C6E-9C7D-98577D390462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298482"/>
      </p:ext>
    </p:extLst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مِنْ لَدُنْكَ أَجْراً عَظِيماً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Grant us from Your Presence a great reward.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sv-SE" sz="2000" i="1">
                <a:solidFill>
                  <a:srgbClr val="0070C0"/>
                </a:solidFill>
                <a:ea typeface="MS Mincho" pitchFamily="49" charset="-128"/>
              </a:rPr>
              <a:t>wa atina min ladunka ajran `aziman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76670" y="4094428"/>
            <a:ext cx="3562193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اس پر اپنی طرف سے بڑا اجر عطا فرما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9A1DAB-D16C-4C83-93D3-A017EFC90631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803531"/>
      </p:ext>
    </p:extLst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رَبِّ مَا أَحْسَنَ مَا أَبْلَيْتَنِي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my Lord, how excellent Your favors to me are!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rabbi ma ahsana ma ablaytani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395602" y="3995816"/>
            <a:ext cx="4852610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یا رب وہ کیا ہی خوب ہے جس سے تو نے میری آزمائش کی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4ADDAB-0C8F-44E2-A95D-80EE415DBBC0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847391"/>
      </p:ext>
    </p:extLst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وَأَعْظَمَ مَا أَعْطَيْتَنِي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How great Your donations to me are!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wa a`zama ma a`taytani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561820" y="3977887"/>
            <a:ext cx="268374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کتنی بڑی عطا ہے جو تو نے کی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5508B0-0198-4288-8CF8-6D256D1B5F1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40713"/>
      </p:ext>
    </p:extLst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وَأَطْوَلَ مَا عَافَيْتَنِي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How lasting the wellbeing with which You have endued me is!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wa atwala ma `afaytani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801468" y="3977887"/>
            <a:ext cx="2204450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کتنی ہی طویل سلامتی دی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39A0EC-AF7B-4229-B40A-E4BE8861048C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072052"/>
      </p:ext>
    </p:extLst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وَأَكْثَرَ مَا سَتَرْتَ عَلَيَّ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Too many times have You covered my faults!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akthara ma satarta `alayya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694067" y="3977887"/>
            <a:ext cx="2419252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میری بہت پردہ پوشی کی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CD784E-7C02-4A75-9405-BA21E13DE2F8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212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448236" y="1396050"/>
            <a:ext cx="8451252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80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هٰذَا ٱلصَّبَاحِ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320389" y="2621071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in this morning</a:t>
            </a:r>
          </a:p>
          <a:p>
            <a:pPr marL="283921" indent="-283921" eaLnBrk="1" hangingPunct="1">
              <a:defRPr/>
            </a:pPr>
            <a:endParaRPr lang="en-US" sz="2400" b="1" kern="1200">
              <a:solidFill>
                <a:srgbClr val="0070C0"/>
              </a:solidFill>
              <a:latin typeface="Arabic Typesetting" panose="03020402040406030203" pitchFamily="66" charset="-78"/>
              <a:ea typeface="MS Mincho" pitchFamily="49" charset="-128"/>
              <a:cs typeface="Arabic Typesetting" panose="03020402040406030203" pitchFamily="66" charset="-78"/>
            </a:endParaRPr>
          </a:p>
          <a:p>
            <a:pPr marL="283921" indent="-283921" eaLnBrk="1" hangingPunct="1">
              <a:defRPr/>
            </a:pPr>
            <a:endParaRPr lang="en-US" sz="2400" b="1" kern="1200">
              <a:solidFill>
                <a:srgbClr val="0070C0"/>
              </a:solidFill>
              <a:latin typeface="Arabic Typesetting" panose="03020402040406030203" pitchFamily="66" charset="-78"/>
              <a:ea typeface="MS Mincho" pitchFamily="49" charset="-128"/>
              <a:cs typeface="Arabic Typesetting" panose="03020402040406030203" pitchFamily="66" charset="-78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Jameel Noori Nastaleeq"/>
              </a:rPr>
              <a:t>اس صبح میں 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88580" name="Subtitle 4"/>
          <p:cNvSpPr txBox="1">
            <a:spLocks/>
          </p:cNvSpPr>
          <p:nvPr/>
        </p:nvSpPr>
        <p:spPr bwMode="auto">
          <a:xfrm>
            <a:off x="1230854" y="4648947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s-ES" sz="2400" i="1">
                <a:solidFill>
                  <a:srgbClr val="0070C0"/>
                </a:solidFill>
                <a:ea typeface="MS Mincho" pitchFamily="49" charset="-128"/>
              </a:rPr>
              <a:t>fi hadha alssabahi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D264D1-96FA-4BEF-A05E-428B0571772E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47748"/>
      </p:ext>
    </p:extLst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فَلَكَ ٱلْحَمْدُ يَا إِلٰهِي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So, all praise be to You, O my God;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falaka alhamdu ya ilahi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561820" y="3977887"/>
            <a:ext cx="268374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پس حمد تیرے لیے ہے اے اللہ!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447BCF-9E08-45B0-9D15-1B5778C0C771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45405"/>
      </p:ext>
    </p:extLst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كَثِيراً طَيِّباً مُبَارَكاً عَلَيْهِ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such praise that is pleasant, blessed,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kathiran tayyiban mubarakan `alayhi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986616" y="3977887"/>
            <a:ext cx="1834155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بہت زیادہ برکت والی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4A63EB-0F83-44C9-B103-696097DD695B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39443"/>
      </p:ext>
    </p:extLst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مِلْ‏ءَ ٱلسَّمَوَاتِ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as full as the heavens,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mil'a alssamawati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804674" y="3977887"/>
            <a:ext cx="219803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جو برابر ہے آسمانوں کے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CECBB9-72D8-4B25-BAC1-FB349A94D56E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87868"/>
      </p:ext>
    </p:extLst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وَمِلْ‏ءَ ٱلأَرْضِ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as full as the earth,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wa mil'a al-ardi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690059" y="3977887"/>
            <a:ext cx="242726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جو برابر ہے زمینوں کے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289F3D-3626-408D-B6EC-F45BEB68747B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8265"/>
      </p:ext>
    </p:extLst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وَمِلْ‏ءَ مَا شَاءَ رَبِّي وَرَضِيَ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as full as what my Lord wills and pleases,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wa mil'a ma sha'a rabbi wa radiya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457625" y="3977887"/>
            <a:ext cx="2892138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برابر اس کے میرا رب جتنی چاہے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FE454B-54B6-4604-87AB-E1A4A6BA085F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804534"/>
      </p:ext>
    </p:extLst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وَكَمَا يَنْبَغِي لِوَجْهِ رَبِّي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as it fits the Face of my Lord,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wa kama yanbaghi liwajhi rabbi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683374" y="3977887"/>
            <a:ext cx="4440639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پسند کرے کہ جو تیری ذات کے لائق ہے میرے رب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A2CCA4-0273-454C-B1E2-D5E24B85361C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49374"/>
      </p:ext>
    </p:extLst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ذِي ٱلْجَلاَلِ وَٱلإِكْرَامِ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the Lord of majesty and honoring.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3779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dhi aljalali wal-ikrami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561820" y="3977887"/>
            <a:ext cx="268374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اے دبدبے اور عزت کے مالک 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B0940C-80AB-47D9-82E1-BE0901EEAE55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10497"/>
      </p:ext>
    </p:extLst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28A83AAA-61A0-4D60-849B-D627901AC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240759"/>
            <a:ext cx="6125785" cy="3061199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06826B-D184-4B3F-A850-064AE9203E5A}"/>
              </a:ext>
            </a:extLst>
          </p:cNvPr>
          <p:cNvSpPr txBox="1"/>
          <p:nvPr/>
        </p:nvSpPr>
        <p:spPr>
          <a:xfrm>
            <a:off x="1320312" y="1502319"/>
            <a:ext cx="697204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FF00"/>
                </a:solidFill>
              </a:rPr>
              <a:t>Please recite  </a:t>
            </a:r>
            <a:br>
              <a:rPr lang="en-US" sz="4000" b="1">
                <a:solidFill>
                  <a:srgbClr val="FFFF00"/>
                </a:solidFill>
              </a:rPr>
            </a:br>
            <a:r>
              <a:rPr lang="en-US" sz="4000" b="1">
                <a:solidFill>
                  <a:srgbClr val="FFFF00"/>
                </a:solidFill>
              </a:rPr>
              <a:t>Sūrat al-Fātiḥah</a:t>
            </a:r>
            <a:br>
              <a:rPr lang="en-US" sz="4000" b="1">
                <a:solidFill>
                  <a:srgbClr val="FFFF00"/>
                </a:solidFill>
              </a:rPr>
            </a:br>
            <a:r>
              <a:rPr lang="en-US" sz="4000" b="1">
                <a:solidFill>
                  <a:srgbClr val="FFFF00"/>
                </a:solidFill>
              </a:rPr>
              <a:t>for</a:t>
            </a:r>
            <a:br>
              <a:rPr lang="en-US" sz="4000" b="1">
                <a:solidFill>
                  <a:srgbClr val="FFFF00"/>
                </a:solidFill>
              </a:rPr>
            </a:br>
            <a:r>
              <a:rPr lang="en-US" sz="4000" b="1">
                <a:solidFill>
                  <a:srgbClr val="FFFF00"/>
                </a:solidFill>
              </a:rPr>
              <a:t>ALL MARHUMEEN</a:t>
            </a:r>
            <a:br>
              <a:rPr lang="en-US" sz="4000" b="1">
                <a:solidFill>
                  <a:srgbClr val="FFFF00"/>
                </a:solidFill>
              </a:rPr>
            </a:br>
            <a:endParaRPr lang="en-US" sz="40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86F136-EC18-41FD-9185-ECBBBFAED5E6}"/>
              </a:ext>
            </a:extLst>
          </p:cNvPr>
          <p:cNvSpPr txBox="1"/>
          <p:nvPr/>
        </p:nvSpPr>
        <p:spPr>
          <a:xfrm>
            <a:off x="1204167" y="4419269"/>
            <a:ext cx="6832674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Sūrat al-Fātiḥah for Marhumeen of all those who have worked towards making this small work possible.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4CB2C4-808F-433F-80E7-BC68E02A12A3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59425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21142" y="1518708"/>
            <a:ext cx="8227023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80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هٰذَا ٱلْيَوْمِ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743729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and on this day</a:t>
            </a:r>
          </a:p>
          <a:p>
            <a:pPr marL="283921" indent="-283921" eaLnBrk="1" hangingPunct="1">
              <a:defRPr/>
            </a:pPr>
            <a:endParaRPr lang="en-US" sz="2400" b="1" kern="1200">
              <a:solidFill>
                <a:srgbClr val="0070C0"/>
              </a:solidFill>
              <a:latin typeface="Arabic Typesetting" panose="03020402040406030203" pitchFamily="66" charset="-78"/>
              <a:ea typeface="MS Mincho" pitchFamily="49" charset="-128"/>
              <a:cs typeface="Arabic Typesetting" panose="03020402040406030203" pitchFamily="66" charset="-78"/>
            </a:endParaRPr>
          </a:p>
          <a:p>
            <a:pPr marL="283921" indent="-283921" eaLnBrk="1" hangingPunct="1">
              <a:defRPr/>
            </a:pPr>
            <a:endParaRPr lang="en-US" sz="1200" b="1" kern="1200">
              <a:solidFill>
                <a:srgbClr val="0070C0"/>
              </a:solidFill>
              <a:latin typeface="Arabic Typesetting" panose="03020402040406030203" pitchFamily="66" charset="-78"/>
              <a:ea typeface="MS Mincho" pitchFamily="49" charset="-128"/>
              <a:cs typeface="Arabic Typesetting" panose="03020402040406030203" pitchFamily="66" charset="-78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Jameel Noori Nastaleeq"/>
              </a:rPr>
              <a:t>اور آج کے اس دن میں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89604" name="Subtitle 4"/>
          <p:cNvSpPr txBox="1">
            <a:spLocks/>
          </p:cNvSpPr>
          <p:nvPr/>
        </p:nvSpPr>
        <p:spPr bwMode="auto">
          <a:xfrm>
            <a:off x="1445895" y="4683717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s-ES" sz="2400" i="1">
                <a:solidFill>
                  <a:srgbClr val="0070C0"/>
                </a:solidFill>
                <a:ea typeface="MS Mincho" pitchFamily="49" charset="-128"/>
              </a:rPr>
              <a:t>wa fi hadha alyawmi</a:t>
            </a:r>
            <a:endParaRPr lang="fi-FI" sz="24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C3450-4241-44EB-A7E7-579EBC701EE1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4519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لأَجْلِ رَحْمَتِكَ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for purpose of winning Your mercy.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li'ajli rahmatika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417308" y="3881330"/>
            <a:ext cx="2880917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 کے لیے جن پر تیری رحمت ہے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96EBA4-7359-44BC-ADB3-46289AA70903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198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وَأَبْرَأُ إِلَيْكَ مِنْ أَهْلِ لَعْنَتِكَ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disavow in Your presence the people cursed by You.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abra'u ilayka min ahli la`natika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818586" y="3959957"/>
            <a:ext cx="4078361" cy="37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b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اور بیزاری کرتا ہوں ان سے جن پر تیری لعنت ہے</a:t>
            </a:r>
            <a:endParaRPr lang="en-US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6A58FC-43B7-4854-AFDF-DE5F135B895D}"/>
              </a:ext>
            </a:extLst>
          </p:cNvPr>
          <p:cNvSpPr txBox="1"/>
          <p:nvPr/>
        </p:nvSpPr>
        <p:spPr>
          <a:xfrm>
            <a:off x="5617887" y="191814"/>
            <a:ext cx="2258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>
                <a:solidFill>
                  <a:srgbClr val="005426"/>
                </a:solidFill>
              </a:rPr>
              <a:t>Morning  &amp; Evening Dua for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Mahdi (ajtfs) from </a:t>
            </a:r>
          </a:p>
          <a:p>
            <a:pPr algn="ctr"/>
            <a:r>
              <a:rPr lang="pt-BR" sz="1200" b="1">
                <a:solidFill>
                  <a:srgbClr val="005426"/>
                </a:solidFill>
              </a:rPr>
              <a:t>Imam Sadiq(as) in Al Kafi</a:t>
            </a:r>
            <a:endParaRPr lang="en-US" sz="105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3840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2987</Words>
  <Application>Microsoft Office PowerPoint</Application>
  <PresentationFormat>Custom</PresentationFormat>
  <Paragraphs>484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5" baseType="lpstr">
      <vt:lpstr>MS Mincho</vt:lpstr>
      <vt:lpstr>Arabic Typesetting</vt:lpstr>
      <vt:lpstr>Arial</vt:lpstr>
      <vt:lpstr>Calibri</vt:lpstr>
      <vt:lpstr>Jameel Noori Nastaleeq</vt:lpstr>
      <vt:lpstr>Lato</vt:lpstr>
      <vt:lpstr>Trebuchet MS</vt:lpstr>
      <vt:lpstr>Default Design</vt:lpstr>
      <vt:lpstr>PowerPoint Presentation</vt:lpstr>
      <vt:lpstr>اَللَّهُمَّ إِنِّي أَصْبَحْتُ أَسْتَغْفِرُكَ</vt:lpstr>
      <vt:lpstr>اَللَّهُمَّ صَلِّ عَلَىٰ مُحَمَّدٍ وَآلِ مُحَمَّدٍ</vt:lpstr>
      <vt:lpstr>بِسْمِ اللَّهِ الرَّحْمَنِ الرَّحِيمِ</vt:lpstr>
      <vt:lpstr>اَللَّهُمَّ إِنِّي أَصْبَحْتُ أَسْتَغْفِرُكَ</vt:lpstr>
      <vt:lpstr>فِي هٰذَا ٱلصَّبَاحِ</vt:lpstr>
      <vt:lpstr>وَفِي هٰذَا ٱلْيَوْمِ</vt:lpstr>
      <vt:lpstr>لأَجْلِ رَحْمَتِكَ</vt:lpstr>
      <vt:lpstr>وَأَبْرَأُ إِلَيْكَ مِنْ أَهْلِ لَعْنَتِكَ</vt:lpstr>
      <vt:lpstr>اَللَّهُمَّ إِنِّي أَصْبَحْتُ أَبْرَأُ إِلَيْكَ</vt:lpstr>
      <vt:lpstr>فِي هٰذَا ٱلْيَوْمِ</vt:lpstr>
      <vt:lpstr>وَفِي هٰذَا ٱلصَّبَاحِ</vt:lpstr>
      <vt:lpstr>مِمَّنْ نَحْنُ بَيْنَ ظَهْرَانيْهِمْ مِنَ ٱلْمُشْرِكِينَ</vt:lpstr>
      <vt:lpstr>وَمِمَّا كَانُوا يَعْبُدُونَ</vt:lpstr>
      <vt:lpstr>إِنَّهُمْ كَانُوا قَوْمَ سَوْءٍ فَاسِقِينَ</vt:lpstr>
      <vt:lpstr>اَللَّهُمَّ ٱجْعَلْ مَا أَنْزَلْتَ مِنَ ٱلسَّمَاءِ إِلَىٰ ٱلأَرْضِ</vt:lpstr>
      <vt:lpstr>فِي هٰذَا ٱلصَّبَاحِ</vt:lpstr>
      <vt:lpstr>وَفِي هٰذَا ٱلْيَوْمِ</vt:lpstr>
      <vt:lpstr>بَرَكَةً عَلَىٰ أَوْ لِيَائِكَ</vt:lpstr>
      <vt:lpstr>وَعِقَاباً عَلَىٰ أَعْدَائِكَ</vt:lpstr>
      <vt:lpstr>اَللَّهُمَّ وَالِ مَنْ وَالاَكَ</vt:lpstr>
      <vt:lpstr>وَعَادِ مَنْ عَادَاكَ</vt:lpstr>
      <vt:lpstr>اَللَّهُمَّ ٱخْتِمْ لِي بِٱلأَمْنِ وَٱلإِيـمَانِ</vt:lpstr>
      <vt:lpstr>كُلَّمَا طَلَعَتْ شَمْسٌ أَوْ غَرَبَتْ</vt:lpstr>
      <vt:lpstr>اَللَّهُمَّ ٱغْفِرْ لِي وَلِوَالِدَيَّ</vt:lpstr>
      <vt:lpstr>وَٱرْحَمْهُمَا كَمَا رَبَّيَانِي صَغِيراً</vt:lpstr>
      <vt:lpstr>اَللَّهُمَّ ٱغْفِرْ لِلْمُؤْمِنِينَ وَٱلْمُؤْمِنَاتِ</vt:lpstr>
      <vt:lpstr>وَٱلْمُسْلِمِينَ وَٱلْمُسْلِمَاتِ</vt:lpstr>
      <vt:lpstr>ٱلأَحْيَاءِ مِنْهُمْ وَٱلأَمْوَاتِ</vt:lpstr>
      <vt:lpstr>اَللَّهُمَّ إِنَّكَ تَعْلَمُ مُنْقَلَبَهُمْ وَمَثْوَاهُمْ</vt:lpstr>
      <vt:lpstr>اَللَّهُمَّ ٱحْفَظْ إِمَامَ ٱلْمُسْلِمِينَ</vt:lpstr>
      <vt:lpstr>بِحِفْظِ ٱلإِيـمَانِ</vt:lpstr>
      <vt:lpstr>وَٱنْصُرْهُ نَصْراً عَزِيزاً</vt:lpstr>
      <vt:lpstr>وَٱفْتَحْ لَهُ فَتْحاً يَسِيراً</vt:lpstr>
      <vt:lpstr>وَٱجْعَلْ لَهُ وَلَنَا مِنْ لَدُنْكَ سُلْطَاناً نَصِيراً</vt:lpstr>
      <vt:lpstr>اَللَّهُمَّ ٱلْعَنْ فُلاَناً وَفُلاَناً</vt:lpstr>
      <vt:lpstr>وَٱلْفِرَقَ ٱلْمُخْتَلِفَةَ عَلَىٰ رَسُولِكَ</vt:lpstr>
      <vt:lpstr>وَوُلاَةِ ٱلأَمْرِ بَعْدَ رَسُولِكَ</vt:lpstr>
      <vt:lpstr>وَٱلأَئِمَّةِ مِنْ بَعْدِهِ وَشِيعَتِهِمْ</vt:lpstr>
      <vt:lpstr>وَأَسْأَلُكَ ٱلزِّيَادَةَ مِنْ فَضْلِكَ</vt:lpstr>
      <vt:lpstr>وَٱلإِقْرَارَ بِمَا جَاءَ بِهِ مِنْ عِنْدِكَ</vt:lpstr>
      <vt:lpstr>وَٱلتَّسْلِيمَ لأَمْرِكَ</vt:lpstr>
      <vt:lpstr>وَٱلْمُحَافَظَةَ عَلَىٰ مَا أَمَرْتَ بِهِ</vt:lpstr>
      <vt:lpstr>لاَ أَبْتَغِي بِهِ بَدَلًا</vt:lpstr>
      <vt:lpstr>وَلاَ أَشْتَرِي بِهِ ثَمَناً قَلِيلًا</vt:lpstr>
      <vt:lpstr>اَللَّهُمَّ ٱهْدِنِي فِيمَنْ هَدَيْتَ</vt:lpstr>
      <vt:lpstr>وَقِنِي شَرَّ مَا قَضَيْتَ</vt:lpstr>
      <vt:lpstr>إِنَّكَ تَقْضِي وَلاَ يُقْضىٰ عَلَيْكَ</vt:lpstr>
      <vt:lpstr>وَلاَ يُذَلُّ مَنْ وَالَيْتَ</vt:lpstr>
      <vt:lpstr>تَبَارَكْتَ وَتَعَالَيْتَ</vt:lpstr>
      <vt:lpstr>سُبْحَانَكَ رَبَّ ٱلْبَيْتِ</vt:lpstr>
      <vt:lpstr>تَقَبَّلْ مِنِّي دُعَائِي</vt:lpstr>
      <vt:lpstr>وَمَا تَقَرَّبْتُ بِهِ إِلَيْكَ مِنْ خَيْرٍ</vt:lpstr>
      <vt:lpstr>فَضَاعِفْهُ لِي أَضْعَافاً كَثِيرَةً</vt:lpstr>
      <vt:lpstr>وَآتِنَا مِنْ لَدُنْكَ أَجْراً عَظِيماً</vt:lpstr>
      <vt:lpstr>رَبِّ مَا أَحْسَنَ مَا أَبْلَيْتَنِي</vt:lpstr>
      <vt:lpstr>وَأَعْظَمَ مَا أَعْطَيْتَنِي</vt:lpstr>
      <vt:lpstr>وَأَطْوَلَ مَا عَافَيْتَنِي</vt:lpstr>
      <vt:lpstr>وَأَكْثَرَ مَا سَتَرْتَ عَلَيَّ</vt:lpstr>
      <vt:lpstr>فَلَكَ ٱلْحَمْدُ يَا إِلٰهِي</vt:lpstr>
      <vt:lpstr>كَثِيراً طَيِّباً مُبَارَكاً عَلَيْهِ</vt:lpstr>
      <vt:lpstr>مِلْ‏ءَ ٱلسَّمَوَاتِ</vt:lpstr>
      <vt:lpstr>وَمِلْ‏ءَ ٱلأَرْضِ</vt:lpstr>
      <vt:lpstr>وَمِلْ‏ءَ مَا شَاءَ رَبِّي وَرَضِيَ</vt:lpstr>
      <vt:lpstr>وَكَمَا يَنْبَغِي لِوَجْهِ رَبِّي</vt:lpstr>
      <vt:lpstr>ذِي ٱلْجَلاَلِ وَٱلإِكْرَامِ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128</cp:revision>
  <dcterms:created xsi:type="dcterms:W3CDTF">2020-08-27T09:07:04Z</dcterms:created>
  <dcterms:modified xsi:type="dcterms:W3CDTF">2021-08-22T05:23:03Z</dcterms:modified>
</cp:coreProperties>
</file>